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73" r:id="rId6"/>
    <p:sldId id="274" r:id="rId7"/>
    <p:sldId id="261" r:id="rId8"/>
    <p:sldId id="262" r:id="rId9"/>
    <p:sldId id="264" r:id="rId10"/>
    <p:sldId id="269" r:id="rId11"/>
    <p:sldId id="271" r:id="rId12"/>
    <p:sldId id="268" r:id="rId13"/>
    <p:sldId id="272" r:id="rId14"/>
    <p:sldId id="265" r:id="rId15"/>
    <p:sldId id="266" r:id="rId16"/>
    <p:sldId id="267" r:id="rId17"/>
  </p:sldIdLst>
  <p:sldSz cx="24384000" cy="13716000"/>
  <p:notesSz cx="6858000" cy="9144000"/>
  <p:custDataLst>
    <p:tags r:id="rId19"/>
  </p:custData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9pPr>
  </p:defaultTextStyle>
  <p:extLst>
    <p:ext uri="{521415D9-36F7-43E2-AB2F-B90AF26B5E84}">
      <p14:sectionLst xmlns:p14="http://schemas.microsoft.com/office/powerpoint/2010/main">
        <p14:section name="מקטע ברירת מחדל" id="{843BC8C5-895B-4A80-9B7B-F1A90987D124}">
          <p14:sldIdLst>
            <p14:sldId id="256"/>
            <p14:sldId id="257"/>
            <p14:sldId id="258"/>
            <p14:sldId id="259"/>
            <p14:sldId id="273"/>
            <p14:sldId id="274"/>
            <p14:sldId id="261"/>
            <p14:sldId id="262"/>
            <p14:sldId id="264"/>
            <p14:sldId id="269"/>
            <p14:sldId id="271"/>
            <p14:sldId id="268"/>
            <p14:sldId id="272"/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DDDBCF"/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AC9C8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4C8"/>
          </a:solidFill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878889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888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DBDBD"/>
          </a:solidFill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F2817"/>
              </a:solidFill>
              <a:prstDash val="solid"/>
              <a:miter lim="400000"/>
            </a:ln>
          </a:bottom>
          <a:insideH>
            <a:ln w="12700" cap="flat">
              <a:solidFill>
                <a:srgbClr val="8F2817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8341D"/>
          </a:solidFill>
        </a:fill>
      </a:tcStyle>
    </a:firstRow>
  </a:tblStyle>
  <a:tblStyle styleId="{C7B018BB-80A7-4F77-B60F-C8B233D01FF8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0EEE0"/>
          </a:solidFill>
        </a:fill>
      </a:tcStyle>
    </a:wholeTbl>
    <a:band2H>
      <a:tcTxStyle/>
      <a:tcStyle>
        <a:tcBdr/>
        <a:fill>
          <a:solidFill>
            <a:srgbClr val="F0EEE0">
              <a:alpha val="93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solidFill>
                <a:srgbClr val="AC9C88"/>
              </a:solidFill>
              <a:prstDash val="solid"/>
              <a:miter lim="400000"/>
            </a:ln>
          </a:left>
          <a:right>
            <a:ln w="25400" cap="flat">
              <a:solidFill>
                <a:srgbClr val="AC9C88"/>
              </a:solidFill>
              <a:prstDash val="solid"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5F5857"/>
              </a:solidFill>
              <a:prstDash val="solid"/>
              <a:miter lim="400000"/>
            </a:ln>
          </a:bottom>
          <a:insideH>
            <a:ln w="12700" cap="flat">
              <a:solidFill>
                <a:srgbClr val="97231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F5857"/>
              </a:solidFill>
              <a:prstDash val="solid"/>
              <a:miter lim="400000"/>
            </a:ln>
          </a:top>
          <a:bottom>
            <a:ln w="254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B1401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0EEE0"/>
          </a:solidFill>
        </a:fill>
      </a:tcStyle>
    </a:wholeTbl>
    <a:band2H>
      <a:tcTxStyle/>
      <a:tcStyle>
        <a:tcBdr/>
        <a:fill>
          <a:solidFill>
            <a:srgbClr val="F0EEE0">
              <a:alpha val="93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4C8"/>
          </a:solidFill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29124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4AA2A"/>
          </a:solidFill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58585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97979">
                  <a:alpha val="38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7979">
                  <a:alpha val="38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7979">
                  <a:alpha val="38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6B5C3">
              <a:alpha val="14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9F9F9F"/>
              </a:solidFill>
              <a:prstDash val="solid"/>
              <a:miter lim="400000"/>
            </a:ln>
          </a:left>
          <a:right>
            <a:ln w="12700" cap="flat">
              <a:solidFill>
                <a:srgbClr val="9F9F9F"/>
              </a:solidFill>
              <a:prstDash val="solid"/>
              <a:miter lim="400000"/>
            </a:ln>
          </a:right>
          <a:top>
            <a:ln w="12700" cap="flat">
              <a:solidFill>
                <a:srgbClr val="9F9F9F"/>
              </a:solidFill>
              <a:prstDash val="solid"/>
              <a:miter lim="400000"/>
            </a:ln>
          </a:top>
          <a:bottom>
            <a:ln w="12700" cap="flat">
              <a:solidFill>
                <a:srgbClr val="9F9F9F"/>
              </a:solidFill>
              <a:prstDash val="solid"/>
              <a:miter lim="400000"/>
            </a:ln>
          </a:bottom>
          <a:insideH>
            <a:ln w="12700" cap="flat">
              <a:solidFill>
                <a:srgbClr val="9F9F9F"/>
              </a:solidFill>
              <a:prstDash val="solid"/>
              <a:miter lim="400000"/>
            </a:ln>
          </a:insideH>
          <a:insideV>
            <a:ln w="12700" cap="flat">
              <a:solidFill>
                <a:srgbClr val="9F9F9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979">
              <a:alpha val="38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ABABA"/>
          </a:solidFill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25A5D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B8B8B"/>
          </a:solidFill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25A5D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B8B8B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979">
              <a:alpha val="25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5" d="100"/>
          <a:sy n="55" d="100"/>
        </p:scale>
        <p:origin x="636" y="78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1" name="Shape 14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8951653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2374900" y="2730500"/>
            <a:ext cx="19621500" cy="4216400"/>
          </a:xfrm>
          <a:prstGeom prst="rect">
            <a:avLst/>
          </a:prstGeom>
        </p:spPr>
        <p:txBody>
          <a:bodyPr anchor="b"/>
          <a:lstStyle>
            <a:lvl1pPr>
              <a:defRPr sz="9000" spc="-18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374900" y="7073900"/>
            <a:ext cx="19621500" cy="3073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1pPr>
            <a:lvl2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2pPr>
            <a:lvl3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3pPr>
            <a:lvl4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4pPr>
            <a:lvl5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1685" y="12708534"/>
            <a:ext cx="504445" cy="465532"/>
          </a:xfrm>
          <a:prstGeom prst="rect">
            <a:avLst/>
          </a:prstGeom>
        </p:spPr>
        <p:txBody>
          <a:bodyPr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2387600" y="8953500"/>
            <a:ext cx="19621500" cy="850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700"/>
              </a:spcBef>
              <a:buClr>
                <a:srgbClr val="A29A85"/>
              </a:buClr>
              <a:buSzTx/>
              <a:buNone/>
              <a:defRPr sz="5000">
                <a:solidFill>
                  <a:srgbClr val="222222"/>
                </a:solidFill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0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2387600" y="5994400"/>
            <a:ext cx="19621500" cy="9906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20000"/>
              </a:lnSpc>
              <a:buSzTx/>
              <a:buNone/>
              <a:defRPr sz="5800" b="1" spc="-174">
                <a:latin typeface="+mn-lt"/>
                <a:ea typeface="+mn-ea"/>
                <a:cs typeface="+mn-cs"/>
                <a:sym typeface="Superclarendon Regular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1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530506816_2881x1921.jpg"/>
          <p:cNvSpPr>
            <a:spLocks noGrp="1"/>
          </p:cNvSpPr>
          <p:nvPr>
            <p:ph type="pic" idx="21"/>
          </p:nvPr>
        </p:nvSpPr>
        <p:spPr>
          <a:xfrm>
            <a:off x="0" y="-1524000"/>
            <a:ext cx="24390354" cy="1626305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- Al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- Alt 2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899589" y="11524798"/>
            <a:ext cx="6438417" cy="89804"/>
          </a:xfrm>
          <a:prstGeom prst="rect">
            <a:avLst/>
          </a:prstGeom>
        </p:spPr>
      </p:pic>
      <p:sp>
        <p:nvSpPr>
          <p:cNvPr id="22" name="530506816_2881x1921.jpg"/>
          <p:cNvSpPr>
            <a:spLocks noGrp="1"/>
          </p:cNvSpPr>
          <p:nvPr>
            <p:ph type="pic" idx="21"/>
          </p:nvPr>
        </p:nvSpPr>
        <p:spPr>
          <a:xfrm>
            <a:off x="609600" y="-2747120"/>
            <a:ext cx="23164800" cy="1544588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xfrm>
            <a:off x="1181100" y="9626600"/>
            <a:ext cx="22009100" cy="1714500"/>
          </a:xfrm>
          <a:prstGeom prst="rect">
            <a:avLst/>
          </a:prstGeom>
        </p:spPr>
        <p:txBody>
          <a:bodyPr anchor="b"/>
          <a:lstStyle>
            <a:lvl1pPr>
              <a:defRPr sz="9000" spc="-180"/>
            </a:lvl1pPr>
          </a:lstStyle>
          <a:p>
            <a:r>
              <a:t>Title Text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81100" y="11696700"/>
            <a:ext cx="22009100" cy="1231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1pPr>
            <a:lvl2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2pPr>
            <a:lvl3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3pPr>
            <a:lvl4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4pPr>
            <a:lvl5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2374900" y="4940300"/>
            <a:ext cx="19621500" cy="3835400"/>
          </a:xfrm>
          <a:prstGeom prst="rect">
            <a:avLst/>
          </a:prstGeom>
        </p:spPr>
        <p:txBody>
          <a:bodyPr/>
          <a:lstStyle>
            <a:lvl1pPr>
              <a:defRPr sz="9000" spc="-180"/>
            </a:lvl1pPr>
          </a:lstStyle>
          <a:p>
            <a:r>
              <a:t>Title Text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433788" y="7155998"/>
            <a:ext cx="8416268" cy="89804"/>
          </a:xfrm>
          <a:prstGeom prst="rect">
            <a:avLst/>
          </a:prstGeom>
        </p:spPr>
      </p:pic>
      <p:sp>
        <p:nvSpPr>
          <p:cNvPr id="42" name="Image"/>
          <p:cNvSpPr>
            <a:spLocks noGrp="1"/>
          </p:cNvSpPr>
          <p:nvPr>
            <p:ph type="pic" idx="21"/>
          </p:nvPr>
        </p:nvSpPr>
        <p:spPr>
          <a:xfrm>
            <a:off x="12230100" y="-990600"/>
            <a:ext cx="11303000" cy="16594026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1435100" y="1092200"/>
            <a:ext cx="10464800" cy="57658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35100" y="7556500"/>
            <a:ext cx="10464800" cy="5092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1pPr>
            <a:lvl2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2pPr>
            <a:lvl3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3pPr>
            <a:lvl4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4pPr>
            <a:lvl5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010107" y="3853998"/>
            <a:ext cx="20407882" cy="89804"/>
          </a:xfrm>
          <a:prstGeom prst="rect">
            <a:avLst/>
          </a:prstGeom>
        </p:spPr>
      </p:pic>
      <p:sp>
        <p:nvSpPr>
          <p:cNvPr id="54" name="Title Text"/>
          <p:cNvSpPr txBox="1">
            <a:spLocks noGrp="1"/>
          </p:cNvSpPr>
          <p:nvPr>
            <p:ph type="title"/>
          </p:nvPr>
        </p:nvSpPr>
        <p:spPr>
          <a:xfrm>
            <a:off x="2374900" y="977900"/>
            <a:ext cx="19621500" cy="26797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010107" y="3853998"/>
            <a:ext cx="20407882" cy="89804"/>
          </a:xfrm>
          <a:prstGeom prst="rect">
            <a:avLst/>
          </a:prstGeom>
        </p:spPr>
      </p:pic>
      <p:sp>
        <p:nvSpPr>
          <p:cNvPr id="64" name="Title Text"/>
          <p:cNvSpPr txBox="1">
            <a:spLocks noGrp="1"/>
          </p:cNvSpPr>
          <p:nvPr>
            <p:ph type="title"/>
          </p:nvPr>
        </p:nvSpPr>
        <p:spPr>
          <a:xfrm>
            <a:off x="2374900" y="977900"/>
            <a:ext cx="19621500" cy="26797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5" name="Body Level One…"/>
          <p:cNvSpPr txBox="1">
            <a:spLocks noGrp="1"/>
          </p:cNvSpPr>
          <p:nvPr>
            <p:ph type="body" idx="1"/>
          </p:nvPr>
        </p:nvSpPr>
        <p:spPr>
          <a:xfrm>
            <a:off x="2374900" y="4584700"/>
            <a:ext cx="196215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010107" y="3853998"/>
            <a:ext cx="20407882" cy="89804"/>
          </a:xfrm>
          <a:prstGeom prst="rect">
            <a:avLst/>
          </a:prstGeom>
        </p:spPr>
      </p:pic>
      <p:sp>
        <p:nvSpPr>
          <p:cNvPr id="75" name="Image"/>
          <p:cNvSpPr>
            <a:spLocks noGrp="1"/>
          </p:cNvSpPr>
          <p:nvPr>
            <p:ph type="pic" idx="21"/>
          </p:nvPr>
        </p:nvSpPr>
        <p:spPr>
          <a:xfrm>
            <a:off x="2388450" y="965200"/>
            <a:ext cx="9968392" cy="14634676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6" name="Title Text"/>
          <p:cNvSpPr txBox="1">
            <a:spLocks noGrp="1"/>
          </p:cNvSpPr>
          <p:nvPr>
            <p:ph type="title"/>
          </p:nvPr>
        </p:nvSpPr>
        <p:spPr>
          <a:xfrm>
            <a:off x="2374900" y="977900"/>
            <a:ext cx="19621500" cy="26797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3500100" y="4699000"/>
            <a:ext cx="9055100" cy="7569200"/>
          </a:xfrm>
          <a:prstGeom prst="rect">
            <a:avLst/>
          </a:prstGeom>
        </p:spPr>
        <p:txBody>
          <a:bodyPr/>
          <a:lstStyle>
            <a:lvl1pPr marL="635000" indent="-635000">
              <a:spcBef>
                <a:spcPts val="4200"/>
              </a:spcBef>
              <a:buBlip>
                <a:blip r:embed="rId3"/>
              </a:buBlip>
              <a:defRPr sz="3600"/>
            </a:lvl1pPr>
            <a:lvl2pPr marL="1270000" indent="-635000">
              <a:spcBef>
                <a:spcPts val="4200"/>
              </a:spcBef>
              <a:buBlip>
                <a:blip r:embed="rId3"/>
              </a:buBlip>
              <a:defRPr sz="3600"/>
            </a:lvl2pPr>
            <a:lvl3pPr marL="1905000" indent="-635000">
              <a:spcBef>
                <a:spcPts val="4200"/>
              </a:spcBef>
              <a:buBlip>
                <a:blip r:embed="rId3"/>
              </a:buBlip>
              <a:defRPr sz="3600"/>
            </a:lvl3pPr>
            <a:lvl4pPr marL="2540000" indent="-635000">
              <a:spcBef>
                <a:spcPts val="4200"/>
              </a:spcBef>
              <a:buBlip>
                <a:blip r:embed="rId3"/>
              </a:buBlip>
              <a:defRPr sz="3600"/>
            </a:lvl4pPr>
            <a:lvl5pPr marL="3175000" indent="-635000">
              <a:spcBef>
                <a:spcPts val="4200"/>
              </a:spcBef>
              <a:buBlip>
                <a:blip r:embed="rId3"/>
              </a:buBlip>
              <a:defRPr sz="3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Image"/>
          <p:cNvSpPr>
            <a:spLocks noGrp="1"/>
          </p:cNvSpPr>
          <p:nvPr>
            <p:ph type="pic" sz="half" idx="21"/>
          </p:nvPr>
        </p:nvSpPr>
        <p:spPr>
          <a:xfrm>
            <a:off x="11442700" y="6108700"/>
            <a:ext cx="11978045" cy="808939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4" name="530506816_2881x1921.jpg"/>
          <p:cNvSpPr>
            <a:spLocks noGrp="1"/>
          </p:cNvSpPr>
          <p:nvPr>
            <p:ph type="pic" sz="half" idx="22"/>
          </p:nvPr>
        </p:nvSpPr>
        <p:spPr>
          <a:xfrm>
            <a:off x="12509500" y="215278"/>
            <a:ext cx="10744200" cy="716404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5" name="Image"/>
          <p:cNvSpPr>
            <a:spLocks noGrp="1"/>
          </p:cNvSpPr>
          <p:nvPr>
            <p:ph type="pic" idx="23"/>
          </p:nvPr>
        </p:nvSpPr>
        <p:spPr>
          <a:xfrm>
            <a:off x="1066800" y="-1079500"/>
            <a:ext cx="10858500" cy="1594145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6" Type="http://schemas.openxmlformats.org/officeDocument/2006/relationships/vmlDrawing" Target="../drawings/vmlDrawing1.vml"/><Relationship Id="rId20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אובייקט 4" hidden="1"/>
          <p:cNvGraphicFramePr>
            <a:graphicFrameLocks noChangeAspect="1"/>
          </p:cNvGraphicFramePr>
          <p:nvPr userDrawn="1">
            <p:custDataLst>
              <p:tags r:id="rId17"/>
            </p:custDataLst>
            <p:extLst>
              <p:ext uri="{D42A27DB-BD31-4B8C-83A1-F6EECF244321}">
                <p14:modId xmlns:p14="http://schemas.microsoft.com/office/powerpoint/2010/main" val="344205722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8" name="think-cell Slide" r:id="rId19" imgW="270" imgH="270" progId="TCLayout.ActiveDocument.1">
                  <p:embed/>
                </p:oleObj>
              </mc:Choice>
              <mc:Fallback>
                <p:oleObj name="think-cell Slide" r:id="rId1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2374900" y="1778000"/>
            <a:ext cx="19621500" cy="10147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21"/>
              </a:buBlip>
            </a:lvl1pPr>
            <a:lvl2pPr>
              <a:buBlip>
                <a:blip r:embed="rId21"/>
              </a:buBlip>
            </a:lvl2pPr>
            <a:lvl3pPr>
              <a:buBlip>
                <a:blip r:embed="rId21"/>
              </a:buBlip>
            </a:lvl3pPr>
            <a:lvl4pPr>
              <a:buBlip>
                <a:blip r:embed="rId21"/>
              </a:buBlip>
            </a:lvl4pPr>
            <a:lvl5pPr>
              <a:buBlip>
                <a:blip r:embed="rId21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2387600" y="977900"/>
            <a:ext cx="19621500" cy="2679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27872" y="12674600"/>
            <a:ext cx="504445" cy="46553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1">
                <a:solidFill>
                  <a:srgbClr val="F1F1F1"/>
                </a:solidFill>
                <a:latin typeface="+mn-lt"/>
                <a:ea typeface="+mn-ea"/>
                <a:cs typeface="+mn-cs"/>
                <a:sym typeface="Superclarendon 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9pPr>
    </p:titleStyle>
    <p:bodyStyle>
      <a:lvl1pPr marL="8128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1pPr>
      <a:lvl2pPr marL="16256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2pPr>
      <a:lvl3pPr marL="24384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3pPr>
      <a:lvl4pPr marL="32512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4pPr>
      <a:lvl5pPr marL="40640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5pPr>
      <a:lvl6pPr marL="48768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6pPr>
      <a:lvl7pPr marL="56896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7pPr>
      <a:lvl8pPr marL="65024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8pPr>
      <a:lvl9pPr marL="73152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21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0.png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png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1.png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4.png"/><Relationship Id="rId5" Type="http://schemas.openxmlformats.org/officeDocument/2006/relationships/image" Target="../media/image2.emf"/><Relationship Id="rId4" Type="http://schemas.openxmlformats.org/officeDocument/2006/relationships/oleObject" Target="../embeddings/oleObject3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6.jpeg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4.png"/><Relationship Id="rId5" Type="http://schemas.openxmlformats.org/officeDocument/2006/relationships/image" Target="../media/image2.emf"/><Relationship Id="rId4" Type="http://schemas.openxmlformats.org/officeDocument/2006/relationships/oleObject" Target="../embeddings/oleObject4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ufersal…"/>
          <p:cNvSpPr txBox="1">
            <a:spLocks noGrp="1"/>
          </p:cNvSpPr>
          <p:nvPr>
            <p:ph type="ctrTitle"/>
          </p:nvPr>
        </p:nvSpPr>
        <p:spPr>
          <a:xfrm>
            <a:off x="2381250" y="2493532"/>
            <a:ext cx="19621501" cy="7756272"/>
          </a:xfrm>
          <a:prstGeom prst="rect">
            <a:avLst/>
          </a:prstGeom>
        </p:spPr>
        <p:txBody>
          <a:bodyPr/>
          <a:lstStyle/>
          <a:p>
            <a:pPr>
              <a:defRPr sz="9300" spc="-186"/>
            </a:pPr>
            <a:r>
              <a:t>Shufersal </a:t>
            </a:r>
          </a:p>
          <a:p>
            <a:pPr>
              <a:defRPr sz="9300" spc="-186"/>
            </a:pPr>
            <a:endParaRPr/>
          </a:p>
          <a:p>
            <a:r>
              <a:t>item substitute system for On-line sales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Models &amp; Sco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Models &amp; Scores </a:t>
            </a:r>
          </a:p>
        </p:txBody>
      </p:sp>
      <p:sp>
        <p:nvSpPr>
          <p:cNvPr id="167" name="Double-click to edit"/>
          <p:cNvSpPr txBox="1">
            <a:spLocks noGrp="1"/>
          </p:cNvSpPr>
          <p:nvPr>
            <p:ph type="body" idx="1"/>
          </p:nvPr>
        </p:nvSpPr>
        <p:spPr>
          <a:xfrm>
            <a:off x="1750840" y="4193704"/>
            <a:ext cx="20245560" cy="3456384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3600" dirty="0"/>
              <a:t>The Diff options didn’t change the results of the model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600" dirty="0"/>
              <a:t>we get the same results also without the Diff features, just the feature importance changed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Blip>
                <a:blip r:embed="rId2"/>
              </a:buBlip>
            </a:pPr>
            <a:endParaRPr dirty="0"/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A8AA8B4E-32CD-49C4-8E76-6E96611E6C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1000" y="7146032"/>
            <a:ext cx="16880685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257628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Models &amp; Sco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Models &amp; Scores </a:t>
            </a:r>
          </a:p>
        </p:txBody>
      </p:sp>
      <p:sp>
        <p:nvSpPr>
          <p:cNvPr id="167" name="Double-click to edit"/>
          <p:cNvSpPr txBox="1">
            <a:spLocks noGrp="1"/>
          </p:cNvSpPr>
          <p:nvPr>
            <p:ph type="body" idx="1"/>
          </p:nvPr>
        </p:nvSpPr>
        <p:spPr>
          <a:xfrm>
            <a:off x="1750840" y="3977680"/>
            <a:ext cx="20245560" cy="8646120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3600" dirty="0"/>
              <a:t>Feature Importance of  absolute Diff and without Diff features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Blip>
                <a:blip r:embed="rId2"/>
              </a:buBlip>
            </a:pPr>
            <a:endParaRPr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832F643F-4940-4FC1-82FB-C638C9BEB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0152" y="6641976"/>
            <a:ext cx="8773481" cy="5931101"/>
          </a:xfrm>
          <a:prstGeom prst="rect">
            <a:avLst/>
          </a:prstGeom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77FD87C2-9C2F-4475-ABF3-F8D1CB51DBF4}"/>
              </a:ext>
            </a:extLst>
          </p:cNvPr>
          <p:cNvSpPr txBox="1"/>
          <p:nvPr/>
        </p:nvSpPr>
        <p:spPr>
          <a:xfrm>
            <a:off x="15360352" y="5557597"/>
            <a:ext cx="4968552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1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EEEEEE"/>
                </a:solidFill>
                <a:effectLst/>
                <a:uFillTx/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rPr>
              <a:t>FE without Diff</a:t>
            </a:r>
            <a:endParaRPr kumimoji="0" lang="he-IL" sz="3600" b="0" i="0" u="none" strike="noStrike" cap="none" spc="0" normalizeH="0" baseline="0" dirty="0">
              <a:ln>
                <a:noFill/>
              </a:ln>
              <a:solidFill>
                <a:srgbClr val="EEEEEE"/>
              </a:solidFill>
              <a:effectLst/>
              <a:uFillTx/>
              <a:latin typeface="Helvetica Neue Bold Condensed"/>
              <a:ea typeface="Helvetica Neue Bold Condensed"/>
              <a:cs typeface="Helvetica Neue Bold Condensed"/>
              <a:sym typeface="Helvetica Neue Bold Condensed"/>
            </a:endParaRP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51CD8CC9-19ED-4A4A-A7D4-2A5CC12EFB11}"/>
              </a:ext>
            </a:extLst>
          </p:cNvPr>
          <p:cNvSpPr txBox="1"/>
          <p:nvPr/>
        </p:nvSpPr>
        <p:spPr>
          <a:xfrm>
            <a:off x="2864269" y="5561022"/>
            <a:ext cx="6975314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1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EEEEEE"/>
                </a:solidFill>
                <a:effectLst/>
                <a:uFillTx/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rPr>
              <a:t>FE with absolute Diff</a:t>
            </a:r>
            <a:endParaRPr kumimoji="0" lang="he-IL" sz="3600" b="0" i="0" u="none" strike="noStrike" cap="none" spc="0" normalizeH="0" baseline="0" dirty="0">
              <a:ln>
                <a:noFill/>
              </a:ln>
              <a:solidFill>
                <a:srgbClr val="EEEEEE"/>
              </a:solidFill>
              <a:effectLst/>
              <a:uFillTx/>
              <a:latin typeface="Helvetica Neue Bold Condensed"/>
              <a:ea typeface="Helvetica Neue Bold Condensed"/>
              <a:cs typeface="Helvetica Neue Bold Condensed"/>
              <a:sym typeface="Helvetica Neue Bold Condensed"/>
            </a:endParaRP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78A82834-9249-4AF9-9AB6-A5ACBBD01E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4937" y="6716750"/>
            <a:ext cx="8533978" cy="578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022231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Models &amp; Sco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Models &amp; Scores </a:t>
            </a:r>
          </a:p>
        </p:txBody>
      </p:sp>
      <p:sp>
        <p:nvSpPr>
          <p:cNvPr id="167" name="Double-click to edit"/>
          <p:cNvSpPr txBox="1">
            <a:spLocks noGrp="1"/>
          </p:cNvSpPr>
          <p:nvPr>
            <p:ph type="body" idx="1"/>
          </p:nvPr>
        </p:nvSpPr>
        <p:spPr>
          <a:xfrm>
            <a:off x="1462808" y="4049688"/>
            <a:ext cx="13681520" cy="8475408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3600" dirty="0"/>
              <a:t>The model is robust by the cross validation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pPr>
              <a:buBlip>
                <a:blip r:embed="rId2"/>
              </a:buBlip>
            </a:pPr>
            <a:r>
              <a:rPr lang="en-US" sz="3600" dirty="0"/>
              <a:t>The AUC  is 0.919 and by the graph can see that we get 80% TF with 20% FP </a:t>
            </a:r>
          </a:p>
          <a:p>
            <a:pPr>
              <a:buBlip>
                <a:blip r:embed="rId2"/>
              </a:buBlip>
            </a:pPr>
            <a:endParaRPr dirty="0"/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59FA8E53-5509-4162-8882-8DC2F4F2EA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1000" y="5310336"/>
            <a:ext cx="9001000" cy="3277063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7442CDFB-ABFC-4AAE-9565-658B2390F4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62624" y="5310336"/>
            <a:ext cx="7485026" cy="7171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39808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Last stag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Last stage</a:t>
            </a:r>
          </a:p>
        </p:txBody>
      </p:sp>
      <p:sp>
        <p:nvSpPr>
          <p:cNvPr id="170" name="predictions - enrichment did not bring the expected value… ?…"/>
          <p:cNvSpPr txBox="1">
            <a:spLocks noGrp="1"/>
          </p:cNvSpPr>
          <p:nvPr>
            <p:ph type="body" idx="1"/>
          </p:nvPr>
        </p:nvSpPr>
        <p:spPr>
          <a:xfrm>
            <a:off x="2038872" y="4193704"/>
            <a:ext cx="19621500" cy="7272808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>
              <a:buBlip>
                <a:blip r:embed="rId2"/>
              </a:buBlip>
            </a:pPr>
            <a:r>
              <a:rPr lang="en-US" sz="3600" dirty="0"/>
              <a:t>Use additional datasets to validate the model </a:t>
            </a:r>
            <a:r>
              <a:rPr sz="3600" dirty="0"/>
              <a:t>Cans &amp; </a:t>
            </a:r>
            <a:r>
              <a:rPr sz="3600" dirty="0" err="1"/>
              <a:t>Detregents</a:t>
            </a:r>
            <a:endParaRPr lang="en-US" sz="3600" dirty="0"/>
          </a:p>
          <a:p>
            <a:pPr marL="0" indent="0">
              <a:buNone/>
            </a:pPr>
            <a:endParaRPr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658D25EE-17C5-47AA-A47B-806B22356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2848" y="6641976"/>
            <a:ext cx="20836358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98501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Last stag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Last stage</a:t>
            </a:r>
          </a:p>
        </p:txBody>
      </p:sp>
      <p:sp>
        <p:nvSpPr>
          <p:cNvPr id="170" name="predictions - enrichment did not bring the expected value… ?…"/>
          <p:cNvSpPr txBox="1">
            <a:spLocks noGrp="1"/>
          </p:cNvSpPr>
          <p:nvPr>
            <p:ph type="body" idx="1"/>
          </p:nvPr>
        </p:nvSpPr>
        <p:spPr>
          <a:xfrm>
            <a:off x="1390800" y="4193704"/>
            <a:ext cx="21872996" cy="7848872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3600" dirty="0"/>
              <a:t>Recommendation system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3600" dirty="0"/>
              <a:t>Get the </a:t>
            </a:r>
            <a:r>
              <a:rPr lang="en-US" sz="3600" dirty="0" err="1"/>
              <a:t>predict_proba</a:t>
            </a:r>
            <a:r>
              <a:rPr lang="en-US" sz="3600" dirty="0"/>
              <a:t> of RF model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3600" dirty="0"/>
              <a:t>Calculate avg and Std of soft predict for every product and subs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3600" dirty="0"/>
              <a:t>Rank every couple of product by 80% avg and 20% Std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3600" dirty="0"/>
              <a:t>Test if best subs by model exist in top 2 subs on actual data and found it in </a:t>
            </a:r>
            <a:r>
              <a:rPr lang="en-US" sz="3600" b="1" dirty="0"/>
              <a:t>89%</a:t>
            </a:r>
          </a:p>
          <a:p>
            <a:pPr lvl="1"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endParaRPr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E2E12023-A4F5-4E20-95D5-4703D07DB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8064" y="4409728"/>
            <a:ext cx="9982927" cy="18002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onclus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Conclusion</a:t>
            </a:r>
          </a:p>
        </p:txBody>
      </p:sp>
      <p:sp>
        <p:nvSpPr>
          <p:cNvPr id="173" name="Model is robust and valid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>
            <a:normAutofit/>
          </a:bodyPr>
          <a:lstStyle/>
          <a:p>
            <a:pPr>
              <a:buBlip>
                <a:blip r:embed="rId2"/>
              </a:buBlip>
            </a:pPr>
            <a:r>
              <a:rPr sz="3600" dirty="0"/>
              <a:t>Model is robust and valid</a:t>
            </a:r>
          </a:p>
          <a:p>
            <a:pPr>
              <a:buBlip>
                <a:blip r:embed="rId2"/>
              </a:buBlip>
            </a:pPr>
            <a:r>
              <a:rPr lang="en-US" sz="3600" dirty="0"/>
              <a:t>The same model tried </a:t>
            </a:r>
            <a:r>
              <a:rPr sz="3600" dirty="0"/>
              <a:t>over different data </a:t>
            </a:r>
            <a:endParaRPr lang="he-IL" sz="3600" dirty="0"/>
          </a:p>
          <a:p>
            <a:pPr>
              <a:buBlip>
                <a:blip r:embed="rId2"/>
              </a:buBlip>
            </a:pPr>
            <a:r>
              <a:rPr lang="en-US" sz="3600" dirty="0"/>
              <a:t>R</a:t>
            </a:r>
            <a:r>
              <a:rPr sz="3600" dirty="0"/>
              <a:t>andom forest</a:t>
            </a:r>
            <a:r>
              <a:rPr lang="he-IL" sz="3600" dirty="0"/>
              <a:t> </a:t>
            </a:r>
            <a:r>
              <a:rPr lang="en-US" sz="3600" dirty="0"/>
              <a:t> has the best accuracy</a:t>
            </a:r>
          </a:p>
          <a:p>
            <a:r>
              <a:rPr sz="3600" dirty="0"/>
              <a:t> </a:t>
            </a:r>
            <a:r>
              <a:rPr lang="en-US" sz="3600" dirty="0"/>
              <a:t>In baseline model we get 64%</a:t>
            </a:r>
            <a:r>
              <a:rPr lang="he-IL" sz="3600" dirty="0"/>
              <a:t> </a:t>
            </a:r>
            <a:r>
              <a:rPr lang="en-US" sz="3600" dirty="0"/>
              <a:t> precision and 63% F1 while in RF the metrics was 84%</a:t>
            </a:r>
            <a:r>
              <a:rPr lang="he-IL" sz="3600" dirty="0"/>
              <a:t> </a:t>
            </a:r>
            <a:r>
              <a:rPr lang="en-US" sz="3600" dirty="0"/>
              <a:t> precision and 82%</a:t>
            </a:r>
            <a:r>
              <a:rPr sz="3600" dirty="0"/>
              <a:t> </a:t>
            </a:r>
            <a:endParaRPr lang="he-IL" sz="3600" dirty="0"/>
          </a:p>
          <a:p>
            <a:pPr>
              <a:buBlip>
                <a:blip r:embed="rId2"/>
              </a:buBlip>
            </a:pPr>
            <a:r>
              <a:rPr lang="en-US" sz="3600" dirty="0"/>
              <a:t>N</a:t>
            </a:r>
            <a:r>
              <a:rPr sz="3600" dirty="0"/>
              <a:t>ew recommendation  based on predict probe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Future op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Future </a:t>
            </a:r>
            <a:r>
              <a:rPr lang="en-US" sz="6600" b="1" spc="-197" dirty="0">
                <a:latin typeface="+mn-lt"/>
                <a:ea typeface="+mn-ea"/>
                <a:cs typeface="+mn-cs"/>
              </a:rPr>
              <a:t>development</a:t>
            </a:r>
            <a:endParaRPr sz="6600" b="1" spc="-197" dirty="0">
              <a:latin typeface="+mn-lt"/>
              <a:ea typeface="+mn-ea"/>
              <a:cs typeface="+mn-cs"/>
            </a:endParaRPr>
          </a:p>
        </p:txBody>
      </p:sp>
      <p:sp>
        <p:nvSpPr>
          <p:cNvPr id="176" name="Model per division over all products tre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>
            <a:normAutofit/>
          </a:bodyPr>
          <a:lstStyle/>
          <a:p>
            <a:pPr>
              <a:buBlip>
                <a:blip r:embed="rId2"/>
              </a:buBlip>
            </a:pPr>
            <a:r>
              <a:rPr lang="en-US" sz="3600" dirty="0"/>
              <a:t>Run </a:t>
            </a:r>
            <a:r>
              <a:rPr sz="3600" dirty="0"/>
              <a:t>Model per </a:t>
            </a:r>
            <a:r>
              <a:rPr lang="en-US" sz="3600" dirty="0"/>
              <a:t>Category </a:t>
            </a:r>
            <a:r>
              <a:rPr sz="3600" dirty="0"/>
              <a:t>over all products tree</a:t>
            </a:r>
          </a:p>
          <a:p>
            <a:pPr>
              <a:buBlip>
                <a:blip r:embed="rId2"/>
              </a:buBlip>
            </a:pPr>
            <a:r>
              <a:rPr lang="en-US" sz="3600" dirty="0"/>
              <a:t>C</a:t>
            </a:r>
            <a:r>
              <a:rPr sz="3600" dirty="0"/>
              <a:t>lustering</a:t>
            </a:r>
            <a:r>
              <a:rPr lang="en-US" sz="3600" dirty="0"/>
              <a:t> </a:t>
            </a:r>
            <a:endParaRPr sz="3600" dirty="0"/>
          </a:p>
          <a:p>
            <a:pPr>
              <a:buBlip>
                <a:blip r:embed="rId2"/>
              </a:buBlip>
            </a:pPr>
            <a:r>
              <a:rPr lang="en-US" sz="3600" dirty="0"/>
              <a:t>P</a:t>
            </a:r>
            <a:r>
              <a:rPr sz="3600" dirty="0"/>
              <a:t>ersonalization!</a:t>
            </a:r>
          </a:p>
        </p:txBody>
      </p:sp>
      <p:sp>
        <p:nvSpPr>
          <p:cNvPr id="2" name="AutoShape 2" descr="Substitute-Products">
            <a:extLst>
              <a:ext uri="{FF2B5EF4-FFF2-40B4-BE49-F238E27FC236}">
                <a16:creationId xmlns:a16="http://schemas.microsoft.com/office/drawing/2014/main" id="{92B7E4BD-84E0-46D7-A8E3-0873AD8D69D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039600" y="6705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81B84CED-F71D-4179-94C7-7ECF034E7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3888" y="6425952"/>
            <a:ext cx="9937104" cy="570526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Agend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Agenda</a:t>
            </a:r>
          </a:p>
        </p:txBody>
      </p:sp>
      <p:sp>
        <p:nvSpPr>
          <p:cNvPr id="146" name="Business Issu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rPr sz="3600" dirty="0"/>
              <a:t>Business Issue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rPr sz="3600" dirty="0"/>
              <a:t>Target value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rPr sz="3600" dirty="0"/>
              <a:t>EDA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rPr sz="3600" dirty="0"/>
              <a:t>Data Preparation &amp; Data Manipulation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rPr sz="3600" dirty="0"/>
              <a:t>Models &amp; Scores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rPr sz="3600" dirty="0"/>
              <a:t>Last stage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rPr sz="3600" dirty="0"/>
              <a:t>Conclusion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rPr sz="3600" dirty="0"/>
              <a:t>Future options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אובייקט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03022021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6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8" name="Business Issu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marL="812800" indent="-812800" algn="l">
              <a:spcBef>
                <a:spcPts val="5900"/>
              </a:spcBef>
              <a:buSzPct val="65000"/>
              <a:buBlip>
                <a:blip r:embed="rId6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  <a:sym typeface="Superclarendon Regular"/>
              </a:rPr>
              <a:t>Business Issue</a:t>
            </a:r>
          </a:p>
        </p:txBody>
      </p:sp>
      <p:sp>
        <p:nvSpPr>
          <p:cNvPr id="149" name="not having sub prod or having bad sub prod, cut sales!…"/>
          <p:cNvSpPr txBox="1">
            <a:spLocks noGrp="1"/>
          </p:cNvSpPr>
          <p:nvPr>
            <p:ph type="body" idx="1"/>
          </p:nvPr>
        </p:nvSpPr>
        <p:spPr>
          <a:xfrm>
            <a:off x="2374900" y="4481736"/>
            <a:ext cx="15649748" cy="8142064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>
              <a:buBlip>
                <a:blip r:embed="rId6"/>
              </a:buBlip>
            </a:pPr>
            <a:r>
              <a:rPr lang="en-US" sz="3600" dirty="0"/>
              <a:t>The online sales in </a:t>
            </a:r>
            <a:r>
              <a:rPr lang="en-US" sz="3600" dirty="0" err="1"/>
              <a:t>Shufersal</a:t>
            </a:r>
            <a:r>
              <a:rPr lang="en-US" sz="3600" dirty="0"/>
              <a:t>  is 22% of sales in 2021, and growth every month</a:t>
            </a:r>
            <a:endParaRPr lang="he-IL" sz="3600" dirty="0"/>
          </a:p>
          <a:p>
            <a:r>
              <a:rPr lang="en-US" sz="3600" dirty="0"/>
              <a:t>Our data is  based  on the SMS system of substitute products, and show if customer approved or denied the proposal substitute</a:t>
            </a:r>
            <a:endParaRPr lang="he-IL" sz="3600" dirty="0"/>
          </a:p>
          <a:p>
            <a:pPr>
              <a:buBlip>
                <a:blip r:embed="rId6"/>
              </a:buBlip>
            </a:pPr>
            <a:r>
              <a:rPr lang="en-US" sz="3600" dirty="0"/>
              <a:t>N</a:t>
            </a:r>
            <a:r>
              <a:rPr sz="3600" dirty="0"/>
              <a:t>ot having sub</a:t>
            </a:r>
            <a:r>
              <a:rPr lang="en-US" sz="3600" dirty="0"/>
              <a:t>s</a:t>
            </a:r>
            <a:r>
              <a:rPr sz="3600" dirty="0"/>
              <a:t> prod or having bad sub</a:t>
            </a:r>
            <a:r>
              <a:rPr lang="en-US" sz="3600" dirty="0"/>
              <a:t>s</a:t>
            </a:r>
            <a:r>
              <a:rPr sz="3600" dirty="0"/>
              <a:t> prod, cut sales! </a:t>
            </a:r>
          </a:p>
          <a:p>
            <a:pPr>
              <a:buBlip>
                <a:blip r:embed="rId6"/>
              </a:buBlip>
            </a:pPr>
            <a:r>
              <a:rPr sz="3600" dirty="0"/>
              <a:t>Only one chance to win!</a:t>
            </a:r>
          </a:p>
          <a:p>
            <a:pPr>
              <a:buBlip>
                <a:blip r:embed="rId6"/>
              </a:buBlip>
            </a:pP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56696" y="4841776"/>
            <a:ext cx="4464496" cy="6700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אובייקט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75750691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5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1" name="Target valu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6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Target value</a:t>
            </a:r>
            <a:r>
              <a:rPr lang="en-US" sz="6600" b="1" spc="-197" dirty="0">
                <a:latin typeface="+mn-lt"/>
                <a:ea typeface="+mn-ea"/>
                <a:cs typeface="+mn-cs"/>
              </a:rPr>
              <a:t> and model process</a:t>
            </a:r>
            <a:endParaRPr sz="6600" b="1" spc="-197" dirty="0">
              <a:latin typeface="+mn-lt"/>
              <a:ea typeface="+mn-ea"/>
              <a:cs typeface="+mn-cs"/>
            </a:endParaRPr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9273" y="4405313"/>
            <a:ext cx="13465496" cy="8530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EDA"/>
          <p:cNvSpPr txBox="1">
            <a:spLocks noGrp="1"/>
          </p:cNvSpPr>
          <p:nvPr>
            <p:ph type="title"/>
          </p:nvPr>
        </p:nvSpPr>
        <p:spPr>
          <a:xfrm>
            <a:off x="2374900" y="977900"/>
            <a:ext cx="14857660" cy="2679700"/>
          </a:xfrm>
          <a:prstGeom prst="rect">
            <a:avLst/>
          </a:prstGeom>
        </p:spPr>
        <p:txBody>
          <a:bodyPr>
            <a:normAutofit/>
          </a:bodyPr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EDA</a:t>
            </a:r>
          </a:p>
        </p:txBody>
      </p:sp>
      <p:sp>
        <p:nvSpPr>
          <p:cNvPr id="155" name="What data we go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>
            <a:normAutofit/>
          </a:bodyPr>
          <a:lstStyle/>
          <a:p>
            <a:pPr>
              <a:buBlip>
                <a:blip r:embed="rId2"/>
              </a:buBlip>
            </a:pPr>
            <a:r>
              <a:rPr lang="en-US" sz="3600" dirty="0"/>
              <a:t>Data distribution</a:t>
            </a:r>
            <a:endParaRPr sz="3600" dirty="0"/>
          </a:p>
          <a:p>
            <a:pPr>
              <a:buBlip>
                <a:blip r:embed="rId2"/>
              </a:buBlip>
            </a:pPr>
            <a:r>
              <a:rPr lang="en-US" sz="3600" dirty="0"/>
              <a:t>Distribution over time</a:t>
            </a:r>
            <a:endParaRPr sz="3600" dirty="0"/>
          </a:p>
          <a:p>
            <a:pPr>
              <a:buBlip>
                <a:blip r:embed="rId2"/>
              </a:buBlip>
            </a:pPr>
            <a:r>
              <a:rPr lang="en-US" sz="3600" dirty="0"/>
              <a:t>Substitute groups</a:t>
            </a:r>
            <a:endParaRPr sz="3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57AB02-6F67-4AD8-AFC3-551E3CBB8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0592" y="1558679"/>
            <a:ext cx="5334000" cy="31908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F938FBE-EC36-4E43-8709-6FAEA4255D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6784" y="9053391"/>
            <a:ext cx="5334000" cy="35526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1FC8DF9-EB28-41DC-88F5-F6B853EF25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5696" y="5841509"/>
            <a:ext cx="13827317" cy="683944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31E3F-1772-475A-90C0-DD6AFAD2E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68F95-ECA7-4D8E-A2CA-3C828EE275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9F2E00-E981-4A85-90D1-2A86D06FB4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83" y="680225"/>
            <a:ext cx="22904602" cy="12322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59642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אובייקט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8483162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9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7" name="Data Preparation &amp; Data Manipulation  — ita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marL="812800" indent="-812800" algn="l">
              <a:spcBef>
                <a:spcPts val="5900"/>
              </a:spcBef>
              <a:buSzPct val="65000"/>
              <a:buBlip>
                <a:blip r:embed="rId6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Data Preparation &amp; Data Manipulation  </a:t>
            </a:r>
          </a:p>
        </p:txBody>
      </p:sp>
      <p:sp>
        <p:nvSpPr>
          <p:cNvPr id="158" name="Difffffff varying types…"/>
          <p:cNvSpPr txBox="1">
            <a:spLocks noGrp="1"/>
          </p:cNvSpPr>
          <p:nvPr>
            <p:ph type="body" idx="1"/>
          </p:nvPr>
        </p:nvSpPr>
        <p:spPr>
          <a:xfrm>
            <a:off x="1643508" y="3955108"/>
            <a:ext cx="19621500" cy="9167588"/>
          </a:xfrm>
          <a:prstGeom prst="rect">
            <a:avLst/>
          </a:prstGeom>
        </p:spPr>
        <p:txBody>
          <a:bodyPr anchor="t">
            <a:noAutofit/>
          </a:bodyPr>
          <a:lstStyle/>
          <a:p>
            <a:pPr indent="-648000">
              <a:spcBef>
                <a:spcPts val="3000"/>
              </a:spcBef>
              <a:buBlip>
                <a:blip r:embed="rId6"/>
              </a:buBlip>
            </a:pPr>
            <a:r>
              <a:rPr lang="en-US" sz="3600" dirty="0"/>
              <a:t>The main dataset contains the sweets category</a:t>
            </a:r>
            <a:endParaRPr lang="he-IL" sz="3600" dirty="0"/>
          </a:p>
          <a:p>
            <a:pPr indent="-648000">
              <a:spcBef>
                <a:spcPts val="3000"/>
              </a:spcBef>
              <a:buBlip>
                <a:blip r:embed="rId6"/>
              </a:buBlip>
            </a:pPr>
            <a:r>
              <a:rPr sz="3600" dirty="0"/>
              <a:t>Diff</a:t>
            </a:r>
            <a:r>
              <a:rPr lang="he-IL" sz="3600" dirty="0"/>
              <a:t> </a:t>
            </a:r>
            <a:r>
              <a:rPr sz="3600" dirty="0"/>
              <a:t>varying types</a:t>
            </a:r>
            <a:r>
              <a:rPr lang="en-US" sz="3600" dirty="0"/>
              <a:t>: </a:t>
            </a:r>
          </a:p>
          <a:p>
            <a:pPr lvl="1" indent="-648000">
              <a:spcBef>
                <a:spcPts val="3000"/>
              </a:spcBef>
              <a:buFont typeface="Wingdings" panose="05000000000000000000" pitchFamily="2" charset="2"/>
              <a:buChar char="v"/>
            </a:pPr>
            <a:r>
              <a:rPr lang="en-US" sz="3600" dirty="0"/>
              <a:t>absolute diff</a:t>
            </a:r>
          </a:p>
          <a:p>
            <a:pPr lvl="1" indent="-648000">
              <a:spcBef>
                <a:spcPts val="3000"/>
              </a:spcBef>
              <a:buFont typeface="Wingdings" panose="05000000000000000000" pitchFamily="2" charset="2"/>
              <a:buChar char="v"/>
            </a:pPr>
            <a:r>
              <a:rPr lang="en-US" sz="3600" dirty="0"/>
              <a:t>Ratio diff</a:t>
            </a:r>
          </a:p>
          <a:p>
            <a:pPr lvl="1" indent="-648000">
              <a:spcBef>
                <a:spcPts val="3000"/>
              </a:spcBef>
              <a:buFont typeface="Wingdings" panose="05000000000000000000" pitchFamily="2" charset="2"/>
              <a:buChar char="v"/>
            </a:pPr>
            <a:r>
              <a:rPr lang="en-US" sz="3600" dirty="0"/>
              <a:t>Relative diff</a:t>
            </a:r>
          </a:p>
          <a:p>
            <a:pPr lvl="1" indent="-648000">
              <a:spcBef>
                <a:spcPts val="3000"/>
              </a:spcBef>
              <a:buFont typeface="Wingdings" panose="05000000000000000000" pitchFamily="2" charset="2"/>
              <a:buChar char="v"/>
            </a:pPr>
            <a:r>
              <a:rPr lang="en-US" sz="3600" dirty="0"/>
              <a:t>Without Diff</a:t>
            </a:r>
            <a:endParaRPr sz="3600" dirty="0"/>
          </a:p>
          <a:p>
            <a:pPr indent="-648000">
              <a:spcBef>
                <a:spcPts val="3000"/>
              </a:spcBef>
              <a:buBlip>
                <a:blip r:embed="rId6"/>
              </a:buBlip>
            </a:pPr>
            <a:r>
              <a:rPr sz="3600" dirty="0"/>
              <a:t>Dummies</a:t>
            </a:r>
          </a:p>
          <a:p>
            <a:pPr indent="-648000">
              <a:spcBef>
                <a:spcPts val="3000"/>
              </a:spcBef>
              <a:buBlip>
                <a:blip r:embed="rId6"/>
              </a:buBlip>
            </a:pPr>
            <a:r>
              <a:rPr lang="en-US" sz="3600" dirty="0"/>
              <a:t>P</a:t>
            </a:r>
            <a:r>
              <a:rPr sz="3600" dirty="0"/>
              <a:t>roduct statistics panel by </a:t>
            </a:r>
            <a:r>
              <a:rPr lang="en-US" sz="3600" dirty="0"/>
              <a:t>sales</a:t>
            </a:r>
            <a:r>
              <a:rPr sz="3600" dirty="0"/>
              <a:t> </a:t>
            </a:r>
          </a:p>
          <a:p>
            <a:pPr indent="-648000">
              <a:spcBef>
                <a:spcPts val="3000"/>
              </a:spcBef>
              <a:buBlip>
                <a:blip r:embed="rId6"/>
              </a:buBlip>
            </a:pPr>
            <a:r>
              <a:rPr sz="3600" dirty="0"/>
              <a:t>Date to period - holiday indication</a:t>
            </a:r>
          </a:p>
          <a:p>
            <a:pPr indent="-648000">
              <a:spcBef>
                <a:spcPts val="3000"/>
              </a:spcBef>
              <a:buBlip>
                <a:blip r:embed="rId6"/>
              </a:buBlip>
            </a:pPr>
            <a:r>
              <a:rPr sz="3600" dirty="0"/>
              <a:t>important info - Promoted products, ingredients</a:t>
            </a:r>
          </a:p>
        </p:txBody>
      </p:sp>
      <p:pic>
        <p:nvPicPr>
          <p:cNvPr id="4098" name="Picture 2" descr="Image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64208" y="7722096"/>
            <a:ext cx="6339724" cy="4754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8A635947-D04D-4D4B-B9BE-4266F7A207D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35416" y="5777880"/>
            <a:ext cx="16606086" cy="93610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Models &amp; Sco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marL="812800" indent="-812800" algn="l">
              <a:spcBef>
                <a:spcPts val="5900"/>
              </a:spcBef>
              <a:buSzPct val="65000"/>
              <a:buBlip>
                <a:blip r:embed="rId4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Models &amp; Scores </a:t>
            </a:r>
          </a:p>
        </p:txBody>
      </p:sp>
      <p:sp>
        <p:nvSpPr>
          <p:cNvPr id="161" name="8 Models…"/>
          <p:cNvSpPr txBox="1">
            <a:spLocks noGrp="1"/>
          </p:cNvSpPr>
          <p:nvPr>
            <p:ph type="body" idx="1"/>
          </p:nvPr>
        </p:nvSpPr>
        <p:spPr>
          <a:xfrm>
            <a:off x="1822848" y="4049687"/>
            <a:ext cx="19442160" cy="12241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3600" dirty="0"/>
              <a:t>Random Forest has the best score of precision and F1</a:t>
            </a: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A9A9BACF-1F6D-42AD-A85E-A21DB3829C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0880" y="6065911"/>
            <a:ext cx="20234248" cy="5774019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Models &amp; Sco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marL="0" indent="0" algn="ctr">
              <a:buNone/>
            </a:pPr>
            <a:r>
              <a:rPr sz="6600" b="1" spc="-197" dirty="0">
                <a:latin typeface="+mn-lt"/>
                <a:ea typeface="+mn-ea"/>
                <a:cs typeface="+mn-cs"/>
              </a:rPr>
              <a:t>Models &amp; Scores </a:t>
            </a:r>
          </a:p>
        </p:txBody>
      </p:sp>
      <p:sp>
        <p:nvSpPr>
          <p:cNvPr id="167" name="Double-click to edit"/>
          <p:cNvSpPr txBox="1">
            <a:spLocks noGrp="1"/>
          </p:cNvSpPr>
          <p:nvPr>
            <p:ph type="body" idx="1"/>
          </p:nvPr>
        </p:nvSpPr>
        <p:spPr>
          <a:xfrm>
            <a:off x="1750840" y="3977680"/>
            <a:ext cx="20245560" cy="8646120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rPr lang="en-US" sz="3600" dirty="0"/>
              <a:t>In order to eliminate the overfitting, we used Hyperparameter  </a:t>
            </a:r>
            <a:r>
              <a:rPr lang="en-US" sz="3600" dirty="0" err="1"/>
              <a:t>ccp_alpha</a:t>
            </a:r>
            <a:r>
              <a:rPr lang="en-US" sz="3600" dirty="0"/>
              <a:t> in Grid-Search for pruning the trees</a:t>
            </a:r>
          </a:p>
          <a:p>
            <a:pPr marL="0" indent="0">
              <a:buNone/>
            </a:pPr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In grid search we got the smallest option in </a:t>
            </a:r>
            <a:r>
              <a:rPr lang="en-US" sz="3600" dirty="0" err="1"/>
              <a:t>ccp_alpha</a:t>
            </a:r>
            <a:r>
              <a:rPr lang="en-US" sz="3600" dirty="0"/>
              <a:t> therefore we run it again with more options smaller then previous</a:t>
            </a:r>
          </a:p>
          <a:p>
            <a:endParaRPr lang="en-US" sz="4800" dirty="0"/>
          </a:p>
          <a:p>
            <a:endParaRPr lang="en-US" dirty="0"/>
          </a:p>
          <a:p>
            <a:pPr>
              <a:buBlip>
                <a:blip r:embed="rId2"/>
              </a:buBlip>
            </a:pPr>
            <a:endParaRPr dirty="0"/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EAFA2EEB-4DEF-4205-9988-CD88B60F89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9112" y="9958800"/>
            <a:ext cx="5908759" cy="2699063"/>
          </a:xfrm>
          <a:prstGeom prst="rect">
            <a:avLst/>
          </a:prstGeom>
        </p:spPr>
      </p:pic>
      <p:sp>
        <p:nvSpPr>
          <p:cNvPr id="4" name="חץ: ימינה 3">
            <a:extLst>
              <a:ext uri="{FF2B5EF4-FFF2-40B4-BE49-F238E27FC236}">
                <a16:creationId xmlns:a16="http://schemas.microsoft.com/office/drawing/2014/main" id="{44AF1A94-4FF5-49C1-A5C1-61FBBA894835}"/>
              </a:ext>
            </a:extLst>
          </p:cNvPr>
          <p:cNvSpPr/>
          <p:nvPr/>
        </p:nvSpPr>
        <p:spPr>
          <a:xfrm>
            <a:off x="11471920" y="10944292"/>
            <a:ext cx="2520280" cy="432048"/>
          </a:xfrm>
          <a:prstGeom prst="rightArrow">
            <a:avLst/>
          </a:prstGeom>
          <a:solidFill>
            <a:schemeClr val="bg2">
              <a:lumMod val="20000"/>
              <a:lumOff val="8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he-IL" sz="4200" b="0" i="0" u="none" strike="noStrike" cap="none" spc="0" normalizeH="0" baseline="0" dirty="0">
              <a:ln>
                <a:noFill/>
              </a:ln>
              <a:solidFill>
                <a:srgbClr val="EEEEEE"/>
              </a:solidFill>
              <a:effectLst>
                <a:outerShdw blurRad="25400" dist="25400" dir="2388334" rotWithShape="0">
                  <a:srgbClr val="000000">
                    <a:alpha val="79310"/>
                  </a:srgbClr>
                </a:outerShdw>
              </a:effectLst>
              <a:uFillTx/>
              <a:latin typeface="Helvetica Neue Bold Condensed"/>
              <a:ea typeface="Helvetica Neue Bold Condensed"/>
              <a:cs typeface="Helvetica Neue Bold Condensed"/>
              <a:sym typeface="Helvetica Neue Bold Condensed"/>
            </a:endParaRP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FACC42EE-5423-4E33-9EAE-723A5F540B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38736" y="9306273"/>
            <a:ext cx="7202307" cy="3328556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CB31A9EB-11AC-4855-B0A3-BDF8C85E29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16136" y="5057800"/>
            <a:ext cx="9003483" cy="252028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New_Template6">
  <a:themeElements>
    <a:clrScheme name="New_Template6">
      <a:dk1>
        <a:srgbClr val="000000"/>
      </a:dk1>
      <a:lt1>
        <a:srgbClr val="EEEEEE"/>
      </a:lt1>
      <a:dk2>
        <a:srgbClr val="3E4044"/>
      </a:dk2>
      <a:lt2>
        <a:srgbClr val="DCDDE0"/>
      </a:lt2>
      <a:accent1>
        <a:srgbClr val="0AB8BF"/>
      </a:accent1>
      <a:accent2>
        <a:srgbClr val="82B21C"/>
      </a:accent2>
      <a:accent3>
        <a:srgbClr val="E6A629"/>
      </a:accent3>
      <a:accent4>
        <a:srgbClr val="E86F1B"/>
      </a:accent4>
      <a:accent5>
        <a:srgbClr val="C4411D"/>
      </a:accent5>
      <a:accent6>
        <a:srgbClr val="795B8C"/>
      </a:accent6>
      <a:hlink>
        <a:srgbClr val="0000FF"/>
      </a:hlink>
      <a:folHlink>
        <a:srgbClr val="FF00FF"/>
      </a:folHlink>
    </a:clrScheme>
    <a:fontScheme name="New_Template6">
      <a:majorFont>
        <a:latin typeface="Superclarendon Regular"/>
        <a:ea typeface="Superclarendon Regular"/>
        <a:cs typeface="Superclarendon Regular"/>
      </a:majorFont>
      <a:minorFont>
        <a:latin typeface="Superclarendon Regular"/>
        <a:ea typeface="Superclarendon Regular"/>
        <a:cs typeface="Superclarendon Regular"/>
      </a:minorFont>
    </a:fontScheme>
    <a:fmtScheme name="New_Template6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EEEEEE"/>
            </a:solidFill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EEEEE"/>
            </a:solidFill>
            <a:effectLst/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6">
  <a:themeElements>
    <a:clrScheme name="New_Template6">
      <a:dk1>
        <a:srgbClr val="000000"/>
      </a:dk1>
      <a:lt1>
        <a:srgbClr val="FFFFFF"/>
      </a:lt1>
      <a:dk2>
        <a:srgbClr val="3E4044"/>
      </a:dk2>
      <a:lt2>
        <a:srgbClr val="DCDDE0"/>
      </a:lt2>
      <a:accent1>
        <a:srgbClr val="0AB8BF"/>
      </a:accent1>
      <a:accent2>
        <a:srgbClr val="82B21C"/>
      </a:accent2>
      <a:accent3>
        <a:srgbClr val="E6A629"/>
      </a:accent3>
      <a:accent4>
        <a:srgbClr val="E86F1B"/>
      </a:accent4>
      <a:accent5>
        <a:srgbClr val="C4411D"/>
      </a:accent5>
      <a:accent6>
        <a:srgbClr val="795B8C"/>
      </a:accent6>
      <a:hlink>
        <a:srgbClr val="0000FF"/>
      </a:hlink>
      <a:folHlink>
        <a:srgbClr val="FF00FF"/>
      </a:folHlink>
    </a:clrScheme>
    <a:fontScheme name="New_Template6">
      <a:majorFont>
        <a:latin typeface="Superclarendon Regular"/>
        <a:ea typeface="Superclarendon Regular"/>
        <a:cs typeface="Superclarendon Regular"/>
      </a:majorFont>
      <a:minorFont>
        <a:latin typeface="Superclarendon Regular"/>
        <a:ea typeface="Superclarendon Regular"/>
        <a:cs typeface="Superclarendon Regular"/>
      </a:minorFont>
    </a:fontScheme>
    <a:fmtScheme name="New_Template6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EEEEEE"/>
            </a:solidFill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EEEEE"/>
            </a:solidFill>
            <a:effectLst/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Override1.xml><?xml version="1.0" encoding="utf-8"?>
<a:themeOverride xmlns:a="http://schemas.openxmlformats.org/drawingml/2006/main">
  <a:clrScheme name="New_Template6">
    <a:dk1>
      <a:srgbClr val="000000"/>
    </a:dk1>
    <a:lt1>
      <a:srgbClr val="EEEEEE"/>
    </a:lt1>
    <a:dk2>
      <a:srgbClr val="3E4044"/>
    </a:dk2>
    <a:lt2>
      <a:srgbClr val="DCDDE0"/>
    </a:lt2>
    <a:accent1>
      <a:srgbClr val="0AB8BF"/>
    </a:accent1>
    <a:accent2>
      <a:srgbClr val="82B21C"/>
    </a:accent2>
    <a:accent3>
      <a:srgbClr val="E6A629"/>
    </a:accent3>
    <a:accent4>
      <a:srgbClr val="E86F1B"/>
    </a:accent4>
    <a:accent5>
      <a:srgbClr val="C4411D"/>
    </a:accent5>
    <a:accent6>
      <a:srgbClr val="795B8C"/>
    </a:accent6>
    <a:hlink>
      <a:srgbClr val="0000FF"/>
    </a:hlink>
    <a:folHlink>
      <a:srgbClr val="FF00F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390</TotalTime>
  <Words>419</Words>
  <Application>Microsoft Office PowerPoint</Application>
  <PresentationFormat>Custom</PresentationFormat>
  <Paragraphs>74</Paragraphs>
  <Slides>16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Helvetica Neue</vt:lpstr>
      <vt:lpstr>Helvetica Neue Bold Condensed</vt:lpstr>
      <vt:lpstr>Superclarendon Regular</vt:lpstr>
      <vt:lpstr>Wingdings</vt:lpstr>
      <vt:lpstr>New_Template6</vt:lpstr>
      <vt:lpstr>think-cell Slide</vt:lpstr>
      <vt:lpstr>Shufersal   item substitute system for On-line sales</vt:lpstr>
      <vt:lpstr>Agenda</vt:lpstr>
      <vt:lpstr>Business Issue</vt:lpstr>
      <vt:lpstr>Target value and model process</vt:lpstr>
      <vt:lpstr>EDA</vt:lpstr>
      <vt:lpstr>PowerPoint Presentation</vt:lpstr>
      <vt:lpstr>Data Preparation &amp; Data Manipulation  </vt:lpstr>
      <vt:lpstr>Models &amp; Scores </vt:lpstr>
      <vt:lpstr>Models &amp; Scores </vt:lpstr>
      <vt:lpstr>Models &amp; Scores </vt:lpstr>
      <vt:lpstr>Models &amp; Scores </vt:lpstr>
      <vt:lpstr>Models &amp; Scores </vt:lpstr>
      <vt:lpstr>Last stage</vt:lpstr>
      <vt:lpstr>Last stage</vt:lpstr>
      <vt:lpstr>Conclusion</vt:lpstr>
      <vt:lpstr>Future development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Shufersal   item substitute system for On-line sales</dc:title>
  <dc:creator>Itay Bachtizan</dc:creator>
  <cp:lastModifiedBy>Daniel Koren</cp:lastModifiedBy>
  <cp:revision>34</cp:revision>
  <dcterms:modified xsi:type="dcterms:W3CDTF">2021-05-07T05:45:42Z</dcterms:modified>
</cp:coreProperties>
</file>